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9753600" cy="7315200"/>
  <p:notesSz cx="6858000" cy="9144000"/>
  <p:embeddedFontLst>
    <p:embeddedFont>
      <p:font typeface="Montserrat" panose="00000500000000000000" pitchFamily="2" charset="0"/>
      <p:regular r:id="rId3"/>
    </p:embeddedFont>
    <p:embeddedFont>
      <p:font typeface="Montserrat Classic" panose="020B0604020202020204" charset="0"/>
      <p:regular r:id="rId4"/>
    </p:embeddedFont>
    <p:embeddedFont>
      <p:font typeface="Montserrat Classic Bold" panose="020B0604020202020204" charset="0"/>
      <p:regular r:id="rId5"/>
    </p:embeddedFont>
    <p:embeddedFont>
      <p:font typeface="Montserrat Ultra-Bold" panose="020B0604020202020204" charset="0"/>
      <p:regular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60" d="100"/>
          <a:sy n="60" d="100"/>
        </p:scale>
        <p:origin x="157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5" Type="http://schemas.openxmlformats.org/officeDocument/2006/relationships/font" Target="fonts/font3.fntdata"/><Relationship Id="rId10" Type="http://schemas.openxmlformats.org/officeDocument/2006/relationships/tableStyles" Target="tableStyles.xml"/><Relationship Id="rId4" Type="http://schemas.openxmlformats.org/officeDocument/2006/relationships/font" Target="fonts/font2.fntdata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2174340" y="3602079"/>
            <a:ext cx="1737232" cy="1634644"/>
            <a:chOff x="0" y="0"/>
            <a:chExt cx="2774948" cy="261108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774948" cy="2611080"/>
            </a:xfrm>
            <a:custGeom>
              <a:avLst/>
              <a:gdLst/>
              <a:ahLst/>
              <a:cxnLst/>
              <a:rect l="l" t="t" r="r" b="b"/>
              <a:pathLst>
                <a:path w="2774948" h="2611080">
                  <a:moveTo>
                    <a:pt x="2650488" y="2611080"/>
                  </a:moveTo>
                  <a:lnTo>
                    <a:pt x="124460" y="2611080"/>
                  </a:lnTo>
                  <a:cubicBezTo>
                    <a:pt x="55880" y="2611080"/>
                    <a:pt x="0" y="2555200"/>
                    <a:pt x="0" y="2486620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650488" y="0"/>
                  </a:lnTo>
                  <a:cubicBezTo>
                    <a:pt x="2719068" y="0"/>
                    <a:pt x="2774948" y="55880"/>
                    <a:pt x="2774948" y="124460"/>
                  </a:cubicBezTo>
                  <a:lnTo>
                    <a:pt x="2774948" y="2486620"/>
                  </a:lnTo>
                  <a:cubicBezTo>
                    <a:pt x="2774948" y="2555200"/>
                    <a:pt x="2719068" y="2611080"/>
                    <a:pt x="2650488" y="2611080"/>
                  </a:cubicBezTo>
                  <a:close/>
                </a:path>
              </a:pathLst>
            </a:custGeom>
            <a:solidFill>
              <a:srgbClr val="D5D4EF"/>
            </a:solidFill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4" name="Group 4"/>
          <p:cNvGrpSpPr/>
          <p:nvPr/>
        </p:nvGrpSpPr>
        <p:grpSpPr>
          <a:xfrm>
            <a:off x="340495" y="1402820"/>
            <a:ext cx="1737232" cy="3833903"/>
            <a:chOff x="0" y="0"/>
            <a:chExt cx="2774948" cy="6124043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2774948" cy="6124043"/>
            </a:xfrm>
            <a:custGeom>
              <a:avLst/>
              <a:gdLst/>
              <a:ahLst/>
              <a:cxnLst/>
              <a:rect l="l" t="t" r="r" b="b"/>
              <a:pathLst>
                <a:path w="2774948" h="6124043">
                  <a:moveTo>
                    <a:pt x="2650488" y="6124043"/>
                  </a:moveTo>
                  <a:lnTo>
                    <a:pt x="124460" y="6124043"/>
                  </a:lnTo>
                  <a:cubicBezTo>
                    <a:pt x="55880" y="6124043"/>
                    <a:pt x="0" y="6068163"/>
                    <a:pt x="0" y="5999583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650488" y="0"/>
                  </a:lnTo>
                  <a:cubicBezTo>
                    <a:pt x="2719068" y="0"/>
                    <a:pt x="2774948" y="55880"/>
                    <a:pt x="2774948" y="124460"/>
                  </a:cubicBezTo>
                  <a:lnTo>
                    <a:pt x="2774948" y="5999583"/>
                  </a:lnTo>
                  <a:cubicBezTo>
                    <a:pt x="2774948" y="6068163"/>
                    <a:pt x="2719068" y="6124043"/>
                    <a:pt x="2650488" y="6124043"/>
                  </a:cubicBezTo>
                  <a:close/>
                </a:path>
              </a:pathLst>
            </a:custGeom>
            <a:solidFill>
              <a:srgbClr val="D4EBEF"/>
            </a:solidFill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2175702" y="1402820"/>
            <a:ext cx="1737232" cy="2120021"/>
            <a:chOff x="0" y="0"/>
            <a:chExt cx="2774948" cy="3386392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2774948" cy="3386392"/>
            </a:xfrm>
            <a:custGeom>
              <a:avLst/>
              <a:gdLst/>
              <a:ahLst/>
              <a:cxnLst/>
              <a:rect l="l" t="t" r="r" b="b"/>
              <a:pathLst>
                <a:path w="2774948" h="3386392">
                  <a:moveTo>
                    <a:pt x="2650488" y="3386392"/>
                  </a:moveTo>
                  <a:lnTo>
                    <a:pt x="124460" y="3386392"/>
                  </a:lnTo>
                  <a:cubicBezTo>
                    <a:pt x="55880" y="3386392"/>
                    <a:pt x="0" y="3330512"/>
                    <a:pt x="0" y="3261932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650488" y="0"/>
                  </a:lnTo>
                  <a:cubicBezTo>
                    <a:pt x="2719068" y="0"/>
                    <a:pt x="2774948" y="55880"/>
                    <a:pt x="2774948" y="124460"/>
                  </a:cubicBezTo>
                  <a:lnTo>
                    <a:pt x="2774948" y="3261932"/>
                  </a:lnTo>
                  <a:cubicBezTo>
                    <a:pt x="2774948" y="3330512"/>
                    <a:pt x="2719068" y="3386392"/>
                    <a:pt x="2650488" y="3386392"/>
                  </a:cubicBezTo>
                  <a:close/>
                </a:path>
              </a:pathLst>
            </a:custGeom>
            <a:solidFill>
              <a:srgbClr val="E8EFD4"/>
            </a:solidFill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4008184" y="1402820"/>
            <a:ext cx="1737232" cy="3833903"/>
            <a:chOff x="0" y="0"/>
            <a:chExt cx="2774948" cy="6124043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774948" cy="6124043"/>
            </a:xfrm>
            <a:custGeom>
              <a:avLst/>
              <a:gdLst/>
              <a:ahLst/>
              <a:cxnLst/>
              <a:rect l="l" t="t" r="r" b="b"/>
              <a:pathLst>
                <a:path w="2774948" h="6124043">
                  <a:moveTo>
                    <a:pt x="2650488" y="6124043"/>
                  </a:moveTo>
                  <a:lnTo>
                    <a:pt x="124460" y="6124043"/>
                  </a:lnTo>
                  <a:cubicBezTo>
                    <a:pt x="55880" y="6124043"/>
                    <a:pt x="0" y="6068163"/>
                    <a:pt x="0" y="5999583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650488" y="0"/>
                  </a:lnTo>
                  <a:cubicBezTo>
                    <a:pt x="2719068" y="0"/>
                    <a:pt x="2774948" y="55880"/>
                    <a:pt x="2774948" y="124460"/>
                  </a:cubicBezTo>
                  <a:lnTo>
                    <a:pt x="2774948" y="5999583"/>
                  </a:lnTo>
                  <a:cubicBezTo>
                    <a:pt x="2774948" y="6068163"/>
                    <a:pt x="2719068" y="6124043"/>
                    <a:pt x="2650488" y="6124043"/>
                  </a:cubicBezTo>
                  <a:close/>
                </a:path>
              </a:pathLst>
            </a:custGeom>
            <a:solidFill>
              <a:srgbClr val="EFDDD4"/>
            </a:solidFill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5842029" y="1402820"/>
            <a:ext cx="1737232" cy="1849554"/>
            <a:chOff x="0" y="0"/>
            <a:chExt cx="2774948" cy="2954364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2774948" cy="2954364"/>
            </a:xfrm>
            <a:custGeom>
              <a:avLst/>
              <a:gdLst/>
              <a:ahLst/>
              <a:cxnLst/>
              <a:rect l="l" t="t" r="r" b="b"/>
              <a:pathLst>
                <a:path w="2774948" h="2954364">
                  <a:moveTo>
                    <a:pt x="2650488" y="2954364"/>
                  </a:moveTo>
                  <a:lnTo>
                    <a:pt x="124460" y="2954364"/>
                  </a:lnTo>
                  <a:cubicBezTo>
                    <a:pt x="55880" y="2954364"/>
                    <a:pt x="0" y="2898484"/>
                    <a:pt x="0" y="2829904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650488" y="0"/>
                  </a:lnTo>
                  <a:cubicBezTo>
                    <a:pt x="2719068" y="0"/>
                    <a:pt x="2774948" y="55880"/>
                    <a:pt x="2774948" y="124460"/>
                  </a:cubicBezTo>
                  <a:lnTo>
                    <a:pt x="2774948" y="2829904"/>
                  </a:lnTo>
                  <a:cubicBezTo>
                    <a:pt x="2774948" y="2898484"/>
                    <a:pt x="2719068" y="2954364"/>
                    <a:pt x="2650488" y="2954364"/>
                  </a:cubicBezTo>
                  <a:close/>
                </a:path>
              </a:pathLst>
            </a:custGeom>
            <a:solidFill>
              <a:srgbClr val="EFD4EA"/>
            </a:solidFill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12" name="Group 12"/>
          <p:cNvGrpSpPr/>
          <p:nvPr/>
        </p:nvGrpSpPr>
        <p:grpSpPr>
          <a:xfrm>
            <a:off x="5842029" y="3319771"/>
            <a:ext cx="1737232" cy="1874475"/>
            <a:chOff x="0" y="0"/>
            <a:chExt cx="2774948" cy="2994172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2774948" cy="2994172"/>
            </a:xfrm>
            <a:custGeom>
              <a:avLst/>
              <a:gdLst/>
              <a:ahLst/>
              <a:cxnLst/>
              <a:rect l="l" t="t" r="r" b="b"/>
              <a:pathLst>
                <a:path w="2774948" h="2994172">
                  <a:moveTo>
                    <a:pt x="2650488" y="2994172"/>
                  </a:moveTo>
                  <a:lnTo>
                    <a:pt x="124460" y="2994172"/>
                  </a:lnTo>
                  <a:cubicBezTo>
                    <a:pt x="55880" y="2994172"/>
                    <a:pt x="0" y="2938292"/>
                    <a:pt x="0" y="2869712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650488" y="0"/>
                  </a:lnTo>
                  <a:cubicBezTo>
                    <a:pt x="2719068" y="0"/>
                    <a:pt x="2774948" y="55880"/>
                    <a:pt x="2774948" y="124460"/>
                  </a:cubicBezTo>
                  <a:lnTo>
                    <a:pt x="2774948" y="2869712"/>
                  </a:lnTo>
                  <a:cubicBezTo>
                    <a:pt x="2774948" y="2938292"/>
                    <a:pt x="2719068" y="2994172"/>
                    <a:pt x="2650488" y="2994172"/>
                  </a:cubicBezTo>
                  <a:close/>
                </a:path>
              </a:pathLst>
            </a:custGeom>
            <a:solidFill>
              <a:srgbClr val="EFD4D4"/>
            </a:solidFill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7675873" y="1402820"/>
            <a:ext cx="1737232" cy="3833903"/>
            <a:chOff x="0" y="0"/>
            <a:chExt cx="2774948" cy="6124043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2774948" cy="6124043"/>
            </a:xfrm>
            <a:custGeom>
              <a:avLst/>
              <a:gdLst/>
              <a:ahLst/>
              <a:cxnLst/>
              <a:rect l="l" t="t" r="r" b="b"/>
              <a:pathLst>
                <a:path w="2774948" h="6124043">
                  <a:moveTo>
                    <a:pt x="2650488" y="6124043"/>
                  </a:moveTo>
                  <a:lnTo>
                    <a:pt x="124460" y="6124043"/>
                  </a:lnTo>
                  <a:cubicBezTo>
                    <a:pt x="55880" y="6124043"/>
                    <a:pt x="0" y="6068163"/>
                    <a:pt x="0" y="5999583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650488" y="0"/>
                  </a:lnTo>
                  <a:cubicBezTo>
                    <a:pt x="2719068" y="0"/>
                    <a:pt x="2774948" y="55880"/>
                    <a:pt x="2774948" y="124460"/>
                  </a:cubicBezTo>
                  <a:lnTo>
                    <a:pt x="2774948" y="5999583"/>
                  </a:lnTo>
                  <a:cubicBezTo>
                    <a:pt x="2774948" y="6068163"/>
                    <a:pt x="2719068" y="6124043"/>
                    <a:pt x="2650488" y="6124043"/>
                  </a:cubicBezTo>
                  <a:close/>
                </a:path>
              </a:pathLst>
            </a:custGeom>
            <a:solidFill>
              <a:srgbClr val="EFECD4"/>
            </a:solidFill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340495" y="5348289"/>
            <a:ext cx="4462984" cy="1324030"/>
            <a:chOff x="0" y="0"/>
            <a:chExt cx="7128899" cy="2114925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7128899" cy="2114925"/>
            </a:xfrm>
            <a:custGeom>
              <a:avLst/>
              <a:gdLst/>
              <a:ahLst/>
              <a:cxnLst/>
              <a:rect l="l" t="t" r="r" b="b"/>
              <a:pathLst>
                <a:path w="7128899" h="2114925">
                  <a:moveTo>
                    <a:pt x="7004439" y="2114925"/>
                  </a:moveTo>
                  <a:lnTo>
                    <a:pt x="124460" y="2114925"/>
                  </a:lnTo>
                  <a:cubicBezTo>
                    <a:pt x="55880" y="2114925"/>
                    <a:pt x="0" y="2059045"/>
                    <a:pt x="0" y="1990465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7004439" y="0"/>
                  </a:lnTo>
                  <a:cubicBezTo>
                    <a:pt x="7073019" y="0"/>
                    <a:pt x="7128899" y="55880"/>
                    <a:pt x="7128899" y="124460"/>
                  </a:cubicBezTo>
                  <a:lnTo>
                    <a:pt x="7128899" y="1990465"/>
                  </a:lnTo>
                  <a:cubicBezTo>
                    <a:pt x="7128899" y="2059045"/>
                    <a:pt x="7073019" y="2114925"/>
                    <a:pt x="7004439" y="2114925"/>
                  </a:cubicBezTo>
                  <a:close/>
                </a:path>
              </a:pathLst>
            </a:custGeom>
            <a:solidFill>
              <a:srgbClr val="D4EFE8"/>
            </a:solidFill>
          </p:spPr>
          <p:txBody>
            <a:bodyPr/>
            <a:lstStyle/>
            <a:p>
              <a:endParaRPr lang="es-CO"/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4936262" y="5348289"/>
            <a:ext cx="4476843" cy="1324030"/>
            <a:chOff x="0" y="0"/>
            <a:chExt cx="7151036" cy="2114925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7151036" cy="2114925"/>
            </a:xfrm>
            <a:custGeom>
              <a:avLst/>
              <a:gdLst/>
              <a:ahLst/>
              <a:cxnLst/>
              <a:rect l="l" t="t" r="r" b="b"/>
              <a:pathLst>
                <a:path w="7151036" h="2114925">
                  <a:moveTo>
                    <a:pt x="7026576" y="2114925"/>
                  </a:moveTo>
                  <a:lnTo>
                    <a:pt x="124460" y="2114925"/>
                  </a:lnTo>
                  <a:cubicBezTo>
                    <a:pt x="55880" y="2114925"/>
                    <a:pt x="0" y="2059045"/>
                    <a:pt x="0" y="1990465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7026577" y="0"/>
                  </a:lnTo>
                  <a:cubicBezTo>
                    <a:pt x="7095156" y="0"/>
                    <a:pt x="7151036" y="55880"/>
                    <a:pt x="7151036" y="124460"/>
                  </a:cubicBezTo>
                  <a:lnTo>
                    <a:pt x="7151036" y="1990465"/>
                  </a:lnTo>
                  <a:cubicBezTo>
                    <a:pt x="7151036" y="2059045"/>
                    <a:pt x="7095156" y="2114925"/>
                    <a:pt x="7026577" y="2114925"/>
                  </a:cubicBezTo>
                  <a:close/>
                </a:path>
              </a:pathLst>
            </a:custGeom>
            <a:solidFill>
              <a:srgbClr val="D4E1EF"/>
            </a:solidFill>
          </p:spPr>
          <p:txBody>
            <a:bodyPr/>
            <a:lstStyle/>
            <a:p>
              <a:endParaRPr lang="es-CO"/>
            </a:p>
          </p:txBody>
        </p:sp>
      </p:grpSp>
      <p:sp>
        <p:nvSpPr>
          <p:cNvPr id="20" name="TextBox 20"/>
          <p:cNvSpPr txBox="1"/>
          <p:nvPr/>
        </p:nvSpPr>
        <p:spPr>
          <a:xfrm>
            <a:off x="492476" y="1486614"/>
            <a:ext cx="1335332" cy="19453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36"/>
              </a:lnSpc>
            </a:pPr>
            <a:r>
              <a:rPr lang="en-US" sz="1182">
                <a:solidFill>
                  <a:srgbClr val="3D3D3D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Socios claves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492476" y="1730046"/>
            <a:ext cx="1482675" cy="200741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32"/>
              </a:lnSpc>
            </a:pPr>
            <a:r>
              <a:rPr lang="en-US" sz="928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  - Centros de estética (alianza para tratamientos estéticos).</a:t>
            </a:r>
          </a:p>
          <a:p>
            <a:pPr algn="l">
              <a:lnSpc>
                <a:spcPts val="1132"/>
              </a:lnSpc>
            </a:pPr>
            <a:endParaRPr lang="en-US" sz="928">
              <a:solidFill>
                <a:srgbClr val="3D3D3D"/>
              </a:solidFill>
              <a:latin typeface="Montserrat Classic"/>
              <a:ea typeface="Montserrat Classic"/>
              <a:cs typeface="Montserrat Classic"/>
              <a:sym typeface="Montserrat Classic"/>
            </a:endParaRPr>
          </a:p>
          <a:p>
            <a:pPr algn="l">
              <a:lnSpc>
                <a:spcPts val="1132"/>
              </a:lnSpc>
            </a:pPr>
            <a:r>
              <a:rPr lang="en-US" sz="928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   - Tienda sveltop.</a:t>
            </a:r>
          </a:p>
          <a:p>
            <a:pPr algn="l">
              <a:lnSpc>
                <a:spcPts val="1132"/>
              </a:lnSpc>
            </a:pPr>
            <a:endParaRPr lang="en-US" sz="928">
              <a:solidFill>
                <a:srgbClr val="3D3D3D"/>
              </a:solidFill>
              <a:latin typeface="Montserrat Classic"/>
              <a:ea typeface="Montserrat Classic"/>
              <a:cs typeface="Montserrat Classic"/>
              <a:sym typeface="Montserrat Classic"/>
            </a:endParaRPr>
          </a:p>
          <a:p>
            <a:pPr algn="l">
              <a:lnSpc>
                <a:spcPts val="1132"/>
              </a:lnSpc>
            </a:pPr>
            <a:r>
              <a:rPr lang="en-US" sz="928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   - Plataforma ACTUA de CRM para la gestión de clientes.</a:t>
            </a:r>
          </a:p>
          <a:p>
            <a:pPr algn="l">
              <a:lnSpc>
                <a:spcPts val="1132"/>
              </a:lnSpc>
            </a:pPr>
            <a:endParaRPr lang="en-US" sz="928">
              <a:solidFill>
                <a:srgbClr val="3D3D3D"/>
              </a:solidFill>
              <a:latin typeface="Montserrat Classic"/>
              <a:ea typeface="Montserrat Classic"/>
              <a:cs typeface="Montserrat Classic"/>
              <a:sym typeface="Montserrat Classic"/>
            </a:endParaRPr>
          </a:p>
          <a:p>
            <a:pPr algn="l">
              <a:lnSpc>
                <a:spcPts val="1132"/>
              </a:lnSpc>
            </a:pPr>
            <a:r>
              <a:rPr lang="en-US" sz="928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   - Docentes y Líderes de sveltop: cursos de emprendimiento y ventas.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4160165" y="1486614"/>
            <a:ext cx="1433270" cy="3816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536"/>
              </a:lnSpc>
              <a:spcBef>
                <a:spcPct val="0"/>
              </a:spcBef>
            </a:pPr>
            <a:r>
              <a:rPr lang="en-US" sz="1182" u="none">
                <a:solidFill>
                  <a:srgbClr val="3D3D3D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Propuesta de valor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2326321" y="3583029"/>
            <a:ext cx="1433270" cy="1928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536"/>
              </a:lnSpc>
              <a:spcBef>
                <a:spcPct val="0"/>
              </a:spcBef>
            </a:pPr>
            <a:r>
              <a:rPr lang="en-US" sz="1182" u="none">
                <a:solidFill>
                  <a:srgbClr val="3D3D3D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Recursos claves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4141534" y="1988671"/>
            <a:ext cx="1471894" cy="315040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38"/>
              </a:lnSpc>
            </a:pPr>
            <a:r>
              <a:rPr lang="en-US" sz="933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- Ofrecer a los alumnos la oportunidad de emprender desde casa, vendiendo productos naturales para desintoxicación y reducción de peso.</a:t>
            </a:r>
          </a:p>
          <a:p>
            <a:pPr algn="l">
              <a:lnSpc>
                <a:spcPts val="1138"/>
              </a:lnSpc>
            </a:pPr>
            <a:endParaRPr lang="en-US" sz="933">
              <a:solidFill>
                <a:srgbClr val="3D3D3D"/>
              </a:solidFill>
              <a:latin typeface="Montserrat Classic"/>
              <a:ea typeface="Montserrat Classic"/>
              <a:cs typeface="Montserrat Classic"/>
              <a:sym typeface="Montserrat Classic"/>
            </a:endParaRPr>
          </a:p>
          <a:p>
            <a:pPr algn="l">
              <a:lnSpc>
                <a:spcPts val="1138"/>
              </a:lnSpc>
            </a:pPr>
            <a:r>
              <a:rPr lang="en-US" sz="933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   - Posibilidad de ingresos adicionales mediante la venta de tratamientos estéticos.</a:t>
            </a:r>
          </a:p>
          <a:p>
            <a:pPr algn="l">
              <a:lnSpc>
                <a:spcPts val="1138"/>
              </a:lnSpc>
            </a:pPr>
            <a:endParaRPr lang="en-US" sz="933">
              <a:solidFill>
                <a:srgbClr val="3D3D3D"/>
              </a:solidFill>
              <a:latin typeface="Montserrat Classic"/>
              <a:ea typeface="Montserrat Classic"/>
              <a:cs typeface="Montserrat Classic"/>
              <a:sym typeface="Montserrat Classic"/>
            </a:endParaRPr>
          </a:p>
          <a:p>
            <a:pPr algn="l">
              <a:lnSpc>
                <a:spcPts val="1138"/>
              </a:lnSpc>
            </a:pPr>
            <a:r>
              <a:rPr lang="en-US" sz="933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   - Apoyo continuo a través de formación, recursos y leads calificados.</a:t>
            </a:r>
          </a:p>
          <a:p>
            <a:pPr marL="201540" lvl="1" indent="-100770" algn="l">
              <a:lnSpc>
                <a:spcPts val="1138"/>
              </a:lnSpc>
              <a:buFont typeface="Arial"/>
              <a:buChar char="•"/>
            </a:pPr>
            <a:r>
              <a:rPr lang="en-US" sz="933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Clases semanales para conectar al equipo de emprendedores</a:t>
            </a:r>
          </a:p>
          <a:p>
            <a:pPr marL="0" lvl="1" indent="0" algn="l">
              <a:lnSpc>
                <a:spcPts val="1138"/>
              </a:lnSpc>
              <a:spcBef>
                <a:spcPct val="0"/>
              </a:spcBef>
            </a:pPr>
            <a:endParaRPr lang="en-US" sz="933">
              <a:solidFill>
                <a:srgbClr val="3D3D3D"/>
              </a:solidFill>
              <a:latin typeface="Montserrat Classic"/>
              <a:ea typeface="Montserrat Classic"/>
              <a:cs typeface="Montserrat Classic"/>
              <a:sym typeface="Montserrat Classic"/>
            </a:endParaRPr>
          </a:p>
        </p:txBody>
      </p:sp>
      <p:sp>
        <p:nvSpPr>
          <p:cNvPr id="25" name="TextBox 25"/>
          <p:cNvSpPr txBox="1"/>
          <p:nvPr/>
        </p:nvSpPr>
        <p:spPr>
          <a:xfrm>
            <a:off x="2249649" y="3842571"/>
            <a:ext cx="1642638" cy="114512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40"/>
              </a:lnSpc>
            </a:pPr>
            <a:r>
              <a:rPr lang="en-US" sz="853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   - Plataforma de formación online CIFES</a:t>
            </a:r>
          </a:p>
          <a:p>
            <a:pPr algn="l">
              <a:lnSpc>
                <a:spcPts val="1040"/>
              </a:lnSpc>
            </a:pPr>
            <a:r>
              <a:rPr lang="en-US" sz="853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   - Software CRM ACTUA para gestión de clientes.</a:t>
            </a:r>
          </a:p>
          <a:p>
            <a:pPr algn="l">
              <a:lnSpc>
                <a:spcPts val="1040"/>
              </a:lnSpc>
            </a:pPr>
            <a:r>
              <a:rPr lang="en-US" sz="853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   - Bodega y logística de distribución.</a:t>
            </a:r>
          </a:p>
          <a:p>
            <a:pPr algn="l">
              <a:lnSpc>
                <a:spcPts val="1040"/>
              </a:lnSpc>
            </a:pPr>
            <a:r>
              <a:rPr lang="en-US" sz="853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   - Guiones de ventas y plantillas digitales.</a:t>
            </a:r>
          </a:p>
          <a:p>
            <a:pPr marL="0" lvl="1" indent="0" algn="l">
              <a:lnSpc>
                <a:spcPts val="1040"/>
              </a:lnSpc>
              <a:spcBef>
                <a:spcPct val="0"/>
              </a:spcBef>
            </a:pPr>
            <a:r>
              <a:rPr lang="en-US" sz="853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   - Profesores capacitados.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7827854" y="1486614"/>
            <a:ext cx="1433270" cy="3816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536"/>
              </a:lnSpc>
              <a:spcBef>
                <a:spcPct val="0"/>
              </a:spcBef>
            </a:pPr>
            <a:r>
              <a:rPr lang="en-US" sz="1182" u="none">
                <a:solidFill>
                  <a:srgbClr val="3D3D3D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Segmentos de clientes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7810856" y="1913850"/>
            <a:ext cx="1433270" cy="230252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212"/>
              </a:lnSpc>
            </a:pPr>
            <a:r>
              <a:rPr lang="en-US" sz="993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   - Personas interesadas en emprender desde casa.</a:t>
            </a:r>
          </a:p>
          <a:p>
            <a:pPr algn="l">
              <a:lnSpc>
                <a:spcPts val="1212"/>
              </a:lnSpc>
            </a:pPr>
            <a:endParaRPr lang="en-US" sz="993">
              <a:solidFill>
                <a:srgbClr val="3D3D3D"/>
              </a:solidFill>
              <a:latin typeface="Montserrat Classic"/>
              <a:ea typeface="Montserrat Classic"/>
              <a:cs typeface="Montserrat Classic"/>
              <a:sym typeface="Montserrat Classic"/>
            </a:endParaRPr>
          </a:p>
          <a:p>
            <a:pPr algn="l">
              <a:lnSpc>
                <a:spcPts val="1212"/>
              </a:lnSpc>
            </a:pPr>
            <a:r>
              <a:rPr lang="en-US" sz="993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   - Estudiantes de estética que buscan diversificar sus ingresos.</a:t>
            </a:r>
          </a:p>
          <a:p>
            <a:pPr algn="l">
              <a:lnSpc>
                <a:spcPts val="1212"/>
              </a:lnSpc>
            </a:pPr>
            <a:endParaRPr lang="en-US" sz="993">
              <a:solidFill>
                <a:srgbClr val="3D3D3D"/>
              </a:solidFill>
              <a:latin typeface="Montserrat Classic"/>
              <a:ea typeface="Montserrat Classic"/>
              <a:cs typeface="Montserrat Classic"/>
              <a:sym typeface="Montserrat Classic"/>
            </a:endParaRPr>
          </a:p>
          <a:p>
            <a:pPr marL="0" lvl="1" indent="0" algn="l">
              <a:lnSpc>
                <a:spcPts val="1212"/>
              </a:lnSpc>
              <a:spcBef>
                <a:spcPct val="0"/>
              </a:spcBef>
            </a:pPr>
            <a:r>
              <a:rPr lang="en-US" sz="993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   - Clientes interesados en productos naturales para desintoxicación y reducción de peso.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2249649" y="1486614"/>
            <a:ext cx="1738594" cy="19453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536"/>
              </a:lnSpc>
              <a:spcBef>
                <a:spcPct val="0"/>
              </a:spcBef>
            </a:pPr>
            <a:r>
              <a:rPr lang="en-US" sz="1182" u="none">
                <a:solidFill>
                  <a:srgbClr val="3D3D3D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Actividades claves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5994010" y="1486614"/>
            <a:ext cx="1433270" cy="3816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536"/>
              </a:lnSpc>
              <a:spcBef>
                <a:spcPct val="0"/>
              </a:spcBef>
            </a:pPr>
            <a:r>
              <a:rPr lang="en-US" sz="1182" u="none">
                <a:solidFill>
                  <a:srgbClr val="3D3D3D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Relaciones con el cliente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5994010" y="3435932"/>
            <a:ext cx="1433270" cy="1928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536"/>
              </a:lnSpc>
              <a:spcBef>
                <a:spcPct val="0"/>
              </a:spcBef>
            </a:pPr>
            <a:r>
              <a:rPr lang="en-US" sz="1182" u="none">
                <a:solidFill>
                  <a:srgbClr val="3D3D3D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Canales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6037176" y="1923375"/>
            <a:ext cx="1390103" cy="123150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31"/>
              </a:lnSpc>
            </a:pPr>
            <a:r>
              <a:rPr lang="en-US" sz="845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   - Patrocinio a los mejores alumnos con leads calificados.</a:t>
            </a:r>
          </a:p>
          <a:p>
            <a:pPr algn="l">
              <a:lnSpc>
                <a:spcPts val="1031"/>
              </a:lnSpc>
            </a:pPr>
            <a:r>
              <a:rPr lang="en-US" sz="845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   - Soporte continuo mediante el software CRM.</a:t>
            </a:r>
          </a:p>
          <a:p>
            <a:pPr marL="0" lvl="1" indent="0" algn="l">
              <a:lnSpc>
                <a:spcPts val="1031"/>
              </a:lnSpc>
              <a:spcBef>
                <a:spcPct val="0"/>
              </a:spcBef>
            </a:pPr>
            <a:r>
              <a:rPr lang="en-US" sz="845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   - Atención personalizada a través de los centros de estética aliados.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5994010" y="3685949"/>
            <a:ext cx="1494039" cy="157878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34"/>
              </a:lnSpc>
            </a:pPr>
            <a:r>
              <a:rPr lang="en-US" sz="929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  - Cursos online de emprendimiento y ventas.</a:t>
            </a:r>
          </a:p>
          <a:p>
            <a:pPr algn="l">
              <a:lnSpc>
                <a:spcPts val="1134"/>
              </a:lnSpc>
            </a:pPr>
            <a:r>
              <a:rPr lang="en-US" sz="929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   - Plataforma de CRM.</a:t>
            </a:r>
          </a:p>
          <a:p>
            <a:pPr algn="l">
              <a:lnSpc>
                <a:spcPts val="1134"/>
              </a:lnSpc>
            </a:pPr>
            <a:r>
              <a:rPr lang="en-US" sz="929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   - Distribución de productos a través de la bodega de Sveltop.</a:t>
            </a:r>
          </a:p>
          <a:p>
            <a:pPr algn="l">
              <a:lnSpc>
                <a:spcPts val="1134"/>
              </a:lnSpc>
            </a:pPr>
            <a:r>
              <a:rPr lang="en-US" sz="929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   - Alianzas con centros de estética.</a:t>
            </a:r>
          </a:p>
          <a:p>
            <a:pPr marL="200727" lvl="1" indent="-100364" algn="l">
              <a:lnSpc>
                <a:spcPts val="1134"/>
              </a:lnSpc>
              <a:spcBef>
                <a:spcPct val="0"/>
              </a:spcBef>
              <a:buFont typeface="Arial"/>
              <a:buChar char="•"/>
            </a:pPr>
            <a:r>
              <a:rPr lang="en-US" sz="929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Publicidad digital en redes sociales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492476" y="5403983"/>
            <a:ext cx="4138885" cy="1928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536"/>
              </a:lnSpc>
              <a:spcBef>
                <a:spcPct val="0"/>
              </a:spcBef>
            </a:pPr>
            <a:r>
              <a:rPr lang="en-US" sz="1182" u="none">
                <a:solidFill>
                  <a:srgbClr val="3D3D3D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Estructura de costes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492476" y="5607120"/>
            <a:ext cx="4069946" cy="115661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312"/>
              </a:lnSpc>
            </a:pPr>
            <a:r>
              <a:rPr lang="en-US" sz="1075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   - Costos de desarrollo y mantenimiento de la plataforma online.</a:t>
            </a:r>
          </a:p>
          <a:p>
            <a:pPr algn="l">
              <a:lnSpc>
                <a:spcPts val="1312"/>
              </a:lnSpc>
            </a:pPr>
            <a:r>
              <a:rPr lang="en-US" sz="1075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   - Costos de formación y recursos educativos.</a:t>
            </a:r>
          </a:p>
          <a:p>
            <a:pPr algn="l">
              <a:lnSpc>
                <a:spcPts val="1312"/>
              </a:lnSpc>
            </a:pPr>
            <a:r>
              <a:rPr lang="en-US" sz="1075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   - Logística y almacenamiento de productos.</a:t>
            </a:r>
          </a:p>
          <a:p>
            <a:pPr algn="l">
              <a:lnSpc>
                <a:spcPts val="1312"/>
              </a:lnSpc>
            </a:pPr>
            <a:r>
              <a:rPr lang="en-US" sz="1075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   - Comisiones y pagos a los alumnos emprendedores</a:t>
            </a:r>
          </a:p>
          <a:p>
            <a:pPr algn="l">
              <a:lnSpc>
                <a:spcPts val="1312"/>
              </a:lnSpc>
            </a:pPr>
            <a:r>
              <a:rPr lang="en-US" sz="1075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   - Software CRM ACTUA y gestión de leads.</a:t>
            </a:r>
          </a:p>
          <a:p>
            <a:pPr marL="0" lvl="1" indent="0" algn="l">
              <a:lnSpc>
                <a:spcPts val="1312"/>
              </a:lnSpc>
              <a:spcBef>
                <a:spcPct val="0"/>
              </a:spcBef>
            </a:pPr>
            <a:endParaRPr lang="en-US" sz="1075">
              <a:solidFill>
                <a:srgbClr val="3D3D3D"/>
              </a:solidFill>
              <a:latin typeface="Montserrat Classic"/>
              <a:ea typeface="Montserrat Classic"/>
              <a:cs typeface="Montserrat Classic"/>
              <a:sym typeface="Montserrat Classic"/>
            </a:endParaRPr>
          </a:p>
        </p:txBody>
      </p:sp>
      <p:sp>
        <p:nvSpPr>
          <p:cNvPr id="35" name="TextBox 35"/>
          <p:cNvSpPr txBox="1"/>
          <p:nvPr/>
        </p:nvSpPr>
        <p:spPr>
          <a:xfrm>
            <a:off x="5105241" y="5403983"/>
            <a:ext cx="4138885" cy="1928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1" indent="0" algn="l">
              <a:lnSpc>
                <a:spcPts val="1536"/>
              </a:lnSpc>
              <a:spcBef>
                <a:spcPct val="0"/>
              </a:spcBef>
            </a:pPr>
            <a:r>
              <a:rPr lang="en-US" sz="1182" u="none">
                <a:solidFill>
                  <a:srgbClr val="3D3D3D"/>
                </a:solidFill>
                <a:latin typeface="Montserrat Ultra-Bold"/>
                <a:ea typeface="Montserrat Ultra-Bold"/>
                <a:cs typeface="Montserrat Ultra-Bold"/>
                <a:sym typeface="Montserrat Ultra-Bold"/>
              </a:rPr>
              <a:t>Fuente de ingresos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5105241" y="5616645"/>
            <a:ext cx="4138885" cy="94722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334"/>
              </a:lnSpc>
            </a:pPr>
            <a:r>
              <a:rPr lang="en-US" sz="1093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  - Venta de kits de desintoxicación y reducción de peso.</a:t>
            </a:r>
          </a:p>
          <a:p>
            <a:pPr algn="l">
              <a:lnSpc>
                <a:spcPts val="1334"/>
              </a:lnSpc>
            </a:pPr>
            <a:endParaRPr lang="en-US" sz="1093">
              <a:solidFill>
                <a:srgbClr val="3D3D3D"/>
              </a:solidFill>
              <a:latin typeface="Montserrat Classic"/>
              <a:ea typeface="Montserrat Classic"/>
              <a:cs typeface="Montserrat Classic"/>
              <a:sym typeface="Montserrat Classic"/>
            </a:endParaRPr>
          </a:p>
          <a:p>
            <a:pPr algn="l">
              <a:lnSpc>
                <a:spcPts val="1334"/>
              </a:lnSpc>
            </a:pPr>
            <a:r>
              <a:rPr lang="en-US" sz="1093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   - Comisiones por ventas de productos y tratamientos estéticos.</a:t>
            </a:r>
          </a:p>
          <a:p>
            <a:pPr algn="l">
              <a:lnSpc>
                <a:spcPts val="1334"/>
              </a:lnSpc>
            </a:pPr>
            <a:endParaRPr lang="en-US" sz="1093">
              <a:solidFill>
                <a:srgbClr val="3D3D3D"/>
              </a:solidFill>
              <a:latin typeface="Montserrat Classic"/>
              <a:ea typeface="Montserrat Classic"/>
              <a:cs typeface="Montserrat Classic"/>
              <a:sym typeface="Montserrat Classic"/>
            </a:endParaRPr>
          </a:p>
          <a:p>
            <a:pPr marL="0" lvl="1" indent="0" algn="l">
              <a:lnSpc>
                <a:spcPts val="1334"/>
              </a:lnSpc>
              <a:spcBef>
                <a:spcPct val="0"/>
              </a:spcBef>
            </a:pPr>
            <a:r>
              <a:rPr lang="en-US" sz="1093">
                <a:solidFill>
                  <a:srgbClr val="3D3D3D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   - Subscripción a plataformas de formación y CRM.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658199" y="221720"/>
            <a:ext cx="8290560" cy="8001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3184"/>
              </a:lnSpc>
              <a:spcBef>
                <a:spcPct val="0"/>
              </a:spcBef>
            </a:pPr>
            <a:r>
              <a:rPr lang="en-US" sz="2654">
                <a:solidFill>
                  <a:srgbClr val="1C1C1A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Canvas del m</a:t>
            </a:r>
            <a:r>
              <a:rPr lang="en-US" sz="2654" u="none">
                <a:solidFill>
                  <a:srgbClr val="1C1C1A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odelo de negocio de Emprendimiento con sveltop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2203949" y="1715868"/>
            <a:ext cx="1594685" cy="170212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179171" lvl="1" indent="-89586" algn="l">
              <a:lnSpc>
                <a:spcPts val="1078"/>
              </a:lnSpc>
              <a:spcBef>
                <a:spcPct val="0"/>
              </a:spcBef>
              <a:buFont typeface="Arial"/>
              <a:buChar char="•"/>
            </a:pPr>
            <a:r>
              <a:rPr lang="en-US" sz="829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Formación curso de ventas y emprendimiento.</a:t>
            </a:r>
          </a:p>
          <a:p>
            <a:pPr marL="179171" lvl="1" indent="-89586" algn="l">
              <a:lnSpc>
                <a:spcPts val="1078"/>
              </a:lnSpc>
              <a:spcBef>
                <a:spcPct val="0"/>
              </a:spcBef>
              <a:buFont typeface="Arial"/>
              <a:buChar char="•"/>
            </a:pPr>
            <a:r>
              <a:rPr lang="en-US" sz="829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Uso de plantillas y guiones de venta</a:t>
            </a:r>
          </a:p>
          <a:p>
            <a:pPr marL="179171" lvl="1" indent="-89586" algn="l">
              <a:lnSpc>
                <a:spcPts val="1078"/>
              </a:lnSpc>
              <a:spcBef>
                <a:spcPct val="0"/>
              </a:spcBef>
              <a:buFont typeface="Arial"/>
              <a:buChar char="•"/>
            </a:pPr>
            <a:r>
              <a:rPr lang="en-US" sz="829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Logística en distribución de productos naturales para desintoxicación y reducción de peso.</a:t>
            </a:r>
          </a:p>
          <a:p>
            <a:pPr marL="179171" lvl="1" indent="-89586" algn="l">
              <a:lnSpc>
                <a:spcPts val="1078"/>
              </a:lnSpc>
              <a:spcBef>
                <a:spcPct val="0"/>
              </a:spcBef>
              <a:buFont typeface="Arial"/>
              <a:buChar char="•"/>
            </a:pPr>
            <a:r>
              <a:rPr lang="en-US" sz="829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Gestión de leads calificados con CRM ACTUA.</a:t>
            </a:r>
          </a:p>
          <a:p>
            <a:pPr marL="179171" lvl="1" indent="-89586" algn="l">
              <a:lnSpc>
                <a:spcPts val="1078"/>
              </a:lnSpc>
              <a:spcBef>
                <a:spcPct val="0"/>
              </a:spcBef>
              <a:buFont typeface="Arial"/>
              <a:buChar char="•"/>
            </a:pPr>
            <a:r>
              <a:rPr lang="en-US" sz="829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Alianzas estratégicas con centros de estética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400</Words>
  <Application>Microsoft Office PowerPoint</Application>
  <PresentationFormat>Personalizado</PresentationFormat>
  <Paragraphs>56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Montserrat Ultra-Bold</vt:lpstr>
      <vt:lpstr>Montserrat</vt:lpstr>
      <vt:lpstr>Arial</vt:lpstr>
      <vt:lpstr>Calibri</vt:lpstr>
      <vt:lpstr>Montserrat Classic Bold</vt:lpstr>
      <vt:lpstr>Montserrat Classic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Canvas del modelo de negocio de Emprendimiento con sveltop</dc:title>
  <dc:creator>hugo rivero</dc:creator>
  <cp:lastModifiedBy>hugo rivero</cp:lastModifiedBy>
  <cp:revision>1</cp:revision>
  <dcterms:created xsi:type="dcterms:W3CDTF">2006-08-16T00:00:00Z</dcterms:created>
  <dcterms:modified xsi:type="dcterms:W3CDTF">2024-08-09T19:23:59Z</dcterms:modified>
  <dc:identifier>DAGNYEhA7NU</dc:identifier>
</cp:coreProperties>
</file>